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2"/>
  </p:notesMasterIdLst>
  <p:handoutMasterIdLst>
    <p:handoutMasterId r:id="rId23"/>
  </p:handoutMasterIdLst>
  <p:sldIdLst>
    <p:sldId id="256" r:id="rId10"/>
    <p:sldId id="290" r:id="rId11"/>
    <p:sldId id="278" r:id="rId12"/>
    <p:sldId id="283" r:id="rId13"/>
    <p:sldId id="280" r:id="rId14"/>
    <p:sldId id="281" r:id="rId15"/>
    <p:sldId id="284" r:id="rId16"/>
    <p:sldId id="285" r:id="rId17"/>
    <p:sldId id="286" r:id="rId18"/>
    <p:sldId id="287" r:id="rId19"/>
    <p:sldId id="288" r:id="rId20"/>
    <p:sldId id="289" r:id="rId21"/>
  </p:sldIdLst>
  <p:sldSz cx="9144000" cy="6858000" type="screen4x3"/>
  <p:notesSz cx="7099300" cy="10234613"/>
  <p:custDataLst>
    <p:tags r:id="rId2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an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9" autoAdjust="0"/>
    <p:restoredTop sz="88527" autoAdjust="0"/>
  </p:normalViewPr>
  <p:slideViewPr>
    <p:cSldViewPr snapToObjects="1">
      <p:cViewPr>
        <p:scale>
          <a:sx n="100" d="100"/>
          <a:sy n="100" d="100"/>
        </p:scale>
        <p:origin x="810" y="-666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08.05.2016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08.05.2016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47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leave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remarks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carlo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28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858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2586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Foto</a:t>
            </a:r>
            <a:r>
              <a:rPr lang="de-DE" baseline="0" dirty="0"/>
              <a:t> ist auf der rechten Seite, damit wir zeigen können wo das Problem bei </a:t>
            </a:r>
            <a:r>
              <a:rPr lang="de-DE" baseline="0" dirty="0" err="1"/>
              <a:t>Tensorflow</a:t>
            </a:r>
            <a:r>
              <a:rPr lang="de-DE" baseline="0" dirty="0"/>
              <a:t> wo was wir jetzt durch </a:t>
            </a:r>
            <a:r>
              <a:rPr lang="de-DE" baseline="0" dirty="0" err="1"/>
              <a:t>Keras</a:t>
            </a:r>
            <a:r>
              <a:rPr lang="de-DE" baseline="0" dirty="0"/>
              <a:t> behoben haben.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086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A. Schneuwly,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11101"/>
            <a:ext cx="2171535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14.3.2016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notesSlide" Target="../notesSlides/notesSlide3.xml"/><Relationship Id="rId18" Type="http://schemas.openxmlformats.org/officeDocument/2006/relationships/image" Target="../media/image24.png"/><Relationship Id="rId26" Type="http://schemas.openxmlformats.org/officeDocument/2006/relationships/image" Target="../media/image7.png"/><Relationship Id="rId3" Type="http://schemas.openxmlformats.org/officeDocument/2006/relationships/tags" Target="../tags/tag6.xml"/><Relationship Id="rId21" Type="http://schemas.openxmlformats.org/officeDocument/2006/relationships/image" Target="../media/image27.png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68.xml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tags" Target="../tags/tag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30.png"/><Relationship Id="rId5" Type="http://schemas.openxmlformats.org/officeDocument/2006/relationships/tags" Target="../tags/tag8.xml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tags" Target="../tags/tag13.xml"/><Relationship Id="rId19" Type="http://schemas.openxmlformats.org/officeDocument/2006/relationships/image" Target="../media/image25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9.png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7.xml"/><Relationship Id="rId7" Type="http://schemas.openxmlformats.org/officeDocument/2006/relationships/image" Target="../media/image3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0" y="4437112"/>
            <a:ext cx="8496300" cy="1673412"/>
          </a:xfrm>
        </p:spPr>
        <p:txBody>
          <a:bodyPr/>
          <a:lstStyle/>
          <a:p>
            <a:r>
              <a:rPr lang="en-GB" dirty="0"/>
              <a:t>3D Vision – CVG – ETH Zurich</a:t>
            </a:r>
          </a:p>
          <a:p>
            <a:r>
              <a:rPr lang="en-GB" sz="1100" dirty="0"/>
              <a:t>Instructors: </a:t>
            </a:r>
            <a:r>
              <a:rPr lang="en-GB" sz="1100" i="1" dirty="0" err="1"/>
              <a:t>Prof.</a:t>
            </a:r>
            <a:r>
              <a:rPr lang="en-GB" sz="1100" i="1" dirty="0"/>
              <a:t> Marc </a:t>
            </a:r>
            <a:r>
              <a:rPr lang="en-GB" sz="1100" i="1" dirty="0" err="1"/>
              <a:t>Pollefeys</a:t>
            </a:r>
            <a:r>
              <a:rPr lang="en-GB" sz="1100" i="1" dirty="0"/>
              <a:t>, </a:t>
            </a:r>
            <a:r>
              <a:rPr lang="en-GB" sz="1100" i="1" dirty="0" err="1"/>
              <a:t>Dr.</a:t>
            </a:r>
            <a:r>
              <a:rPr lang="en-GB" sz="1100" i="1" dirty="0"/>
              <a:t> </a:t>
            </a:r>
            <a:r>
              <a:rPr lang="en-GB" sz="1100" i="1" dirty="0" err="1"/>
              <a:t>Torsten</a:t>
            </a:r>
            <a:r>
              <a:rPr lang="en-GB" sz="1100" i="1" dirty="0"/>
              <a:t> Sattler</a:t>
            </a:r>
          </a:p>
          <a:p>
            <a:r>
              <a:rPr lang="en-GB" sz="1100" dirty="0"/>
              <a:t>Teaching Assistant: </a:t>
            </a:r>
            <a:r>
              <a:rPr lang="en-GB" sz="1100" i="1" dirty="0" err="1"/>
              <a:t>Yagiz</a:t>
            </a:r>
            <a:r>
              <a:rPr lang="en-GB" sz="1100" i="1" dirty="0"/>
              <a:t> </a:t>
            </a:r>
            <a:r>
              <a:rPr lang="en-GB" sz="1100" i="1" dirty="0" err="1"/>
              <a:t>Aksoy</a:t>
            </a:r>
            <a:r>
              <a:rPr lang="en-GB" sz="1100" i="1" dirty="0"/>
              <a:t>, </a:t>
            </a:r>
            <a:r>
              <a:rPr lang="en-GB" sz="1100" i="1" dirty="0" err="1"/>
              <a:t>Johnasses</a:t>
            </a:r>
            <a:r>
              <a:rPr lang="en-GB" sz="1100" i="1" dirty="0"/>
              <a:t> </a:t>
            </a:r>
            <a:r>
              <a:rPr lang="en-GB" sz="1100" i="1" dirty="0" err="1"/>
              <a:t>Schönberger</a:t>
            </a:r>
            <a:r>
              <a:rPr lang="en-GB" sz="1100" i="1" dirty="0"/>
              <a:t>, Thomas </a:t>
            </a:r>
            <a:r>
              <a:rPr lang="en-GB" sz="1100" i="1" dirty="0" err="1"/>
              <a:t>Schöps</a:t>
            </a:r>
            <a:r>
              <a:rPr lang="en-GB" sz="1100" i="1" dirty="0"/>
              <a:t>, </a:t>
            </a:r>
            <a:r>
              <a:rPr lang="en-GB" sz="1100" i="1" dirty="0" err="1"/>
              <a:t>Peidung</a:t>
            </a:r>
            <a:r>
              <a:rPr lang="en-GB" sz="1100" i="1" dirty="0"/>
              <a:t> Liu</a:t>
            </a:r>
          </a:p>
          <a:p>
            <a:r>
              <a:rPr lang="en-GB" sz="1100" dirty="0"/>
              <a:t>Supervisors: </a:t>
            </a:r>
            <a:r>
              <a:rPr lang="en-GB" sz="1100" i="1" dirty="0"/>
              <a:t>Martin Oswald, Pablo </a:t>
            </a:r>
            <a:r>
              <a:rPr lang="en-GB" sz="1100" i="1" dirty="0" err="1"/>
              <a:t>Speciale</a:t>
            </a:r>
            <a:endParaRPr lang="en-GB" sz="1100" i="1" dirty="0"/>
          </a:p>
          <a:p>
            <a:r>
              <a:rPr lang="en-GB" sz="1200" dirty="0"/>
              <a:t>Students: </a:t>
            </a:r>
            <a:r>
              <a:rPr lang="en-GB" sz="1200" i="1" dirty="0"/>
              <a:t>Adrian Schneuwly, Johannes Oswald, Tobias Grundmann</a:t>
            </a: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A. Schnewly,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Joint 3D Scene </a:t>
            </a:r>
            <a:r>
              <a:rPr lang="de-DE" sz="2400" dirty="0" err="1"/>
              <a:t>Reconstruction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Class Segmentation 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628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400" dirty="0" smtClean="0"/>
              <a:t>Goal: Model          , </a:t>
            </a:r>
            <a:r>
              <a:rPr lang="de-DE" sz="1400" dirty="0" err="1" smtClean="0"/>
              <a:t>interpreted</a:t>
            </a:r>
            <a:r>
              <a:rPr lang="de-DE" sz="1400" dirty="0" smtClean="0"/>
              <a:t> </a:t>
            </a:r>
            <a:r>
              <a:rPr lang="de-DE" sz="1400" dirty="0" err="1"/>
              <a:t>as</a:t>
            </a:r>
            <a:r>
              <a:rPr lang="de-DE" sz="1400" dirty="0"/>
              <a:t> negative log-</a:t>
            </a:r>
            <a:r>
              <a:rPr lang="de-DE" sz="1400" dirty="0" err="1" smtClean="0"/>
              <a:t>probabilities</a:t>
            </a:r>
            <a:endParaRPr lang="de-DE" sz="1400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dirty="0" smtClean="0"/>
              <a:t>           - </a:t>
            </a:r>
            <a:r>
              <a:rPr lang="de-DE" sz="1400" dirty="0" err="1" smtClean="0"/>
              <a:t>probability</a:t>
            </a:r>
            <a:r>
              <a:rPr lang="de-DE" sz="1400" dirty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i="1" dirty="0" smtClean="0"/>
              <a:t>i &lt;-&gt;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 smtClean="0"/>
              <a:t>given</a:t>
            </a:r>
            <a:r>
              <a:rPr lang="de-DE" sz="1400" dirty="0" smtClean="0"/>
              <a:t> normal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     - 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between</a:t>
            </a:r>
            <a:r>
              <a:rPr lang="de-DE" sz="1400" dirty="0"/>
              <a:t> </a:t>
            </a:r>
            <a:r>
              <a:rPr lang="de-DE" sz="1400" dirty="0" err="1"/>
              <a:t>label</a:t>
            </a:r>
            <a:r>
              <a:rPr lang="de-DE" sz="1400" dirty="0"/>
              <a:t> </a:t>
            </a:r>
            <a:r>
              <a:rPr lang="de-DE" sz="1400" i="1" dirty="0"/>
              <a:t>i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/>
              <a:t>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/>
              <a:t>     </a:t>
            </a:r>
            <a:r>
              <a:rPr lang="de-DE" sz="1400" dirty="0" smtClean="0"/>
              <a:t>- </a:t>
            </a:r>
            <a:r>
              <a:rPr lang="de-DE" sz="1400" dirty="0" err="1" smtClean="0"/>
              <a:t>unit</a:t>
            </a:r>
            <a:r>
              <a:rPr lang="de-DE" sz="1400" dirty="0" err="1"/>
              <a:t>-length</a:t>
            </a:r>
            <a:r>
              <a:rPr lang="de-DE" sz="1400" dirty="0"/>
              <a:t> </a:t>
            </a:r>
            <a:r>
              <a:rPr lang="de-DE" sz="1400" dirty="0" err="1"/>
              <a:t>boundary</a:t>
            </a:r>
            <a:r>
              <a:rPr lang="de-DE" sz="1400" dirty="0"/>
              <a:t> normal </a:t>
            </a:r>
            <a:r>
              <a:rPr lang="de-DE" sz="1400" dirty="0" err="1"/>
              <a:t>at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voxel</a:t>
            </a:r>
            <a:r>
              <a:rPr lang="de-DE" sz="1400" dirty="0"/>
              <a:t> </a:t>
            </a:r>
            <a:r>
              <a:rPr lang="de-DE" sz="1400" i="1" dirty="0"/>
              <a:t>s</a:t>
            </a:r>
            <a:endParaRPr lang="de-DE" sz="1400" dirty="0" smtClean="0"/>
          </a:p>
          <a:p>
            <a:endParaRPr lang="de-DE" sz="1600" dirty="0" smtClean="0"/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Instead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moedling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direclty</a:t>
            </a:r>
            <a:r>
              <a:rPr lang="de-DE" sz="1400" dirty="0" smtClean="0"/>
              <a:t>, </a:t>
            </a:r>
            <a:r>
              <a:rPr lang="de-DE" sz="1400" dirty="0" err="1" smtClean="0"/>
              <a:t>we</a:t>
            </a:r>
            <a:r>
              <a:rPr lang="de-DE" sz="1400" dirty="0" smtClean="0"/>
              <a:t>  </a:t>
            </a:r>
            <a:r>
              <a:rPr lang="de-DE" sz="1400" dirty="0" err="1" smtClean="0"/>
              <a:t>use</a:t>
            </a:r>
            <a:r>
              <a:rPr lang="de-DE" sz="1400" dirty="0" smtClean="0"/>
              <a:t> 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de-DE" sz="1400" dirty="0" err="1" smtClean="0"/>
              <a:t>Modeled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a Gibbs </a:t>
            </a:r>
            <a:r>
              <a:rPr lang="de-DE" sz="1400" dirty="0" err="1" smtClean="0"/>
              <a:t>probability</a:t>
            </a:r>
            <a:r>
              <a:rPr lang="de-DE" sz="1400" dirty="0" smtClean="0"/>
              <a:t> </a:t>
            </a:r>
            <a:r>
              <a:rPr lang="de-DE" sz="1400" dirty="0" err="1" smtClean="0"/>
              <a:t>measure</a:t>
            </a: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smtClean="0"/>
              <a:t>       </a:t>
            </a:r>
            <a:r>
              <a:rPr lang="de-DE" sz="1400" dirty="0" err="1" smtClean="0"/>
              <a:t>for</a:t>
            </a:r>
            <a:r>
              <a:rPr lang="de-DE" sz="1400" dirty="0" smtClean="0"/>
              <a:t> a pos. 1-homog.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      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respective</a:t>
            </a:r>
            <a:r>
              <a:rPr lang="de-DE" sz="1400" dirty="0" smtClean="0"/>
              <a:t> </a:t>
            </a:r>
            <a:r>
              <a:rPr lang="de-DE" sz="1400" dirty="0" err="1" smtClean="0"/>
              <a:t>partition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endParaRPr lang="de-DE" sz="1400" dirty="0"/>
          </a:p>
          <a:p>
            <a:pPr>
              <a:lnSpc>
                <a:spcPct val="80000"/>
              </a:lnSpc>
            </a:pPr>
            <a:endParaRPr lang="de-DE" sz="1400" dirty="0" smtClean="0"/>
          </a:p>
          <a:p>
            <a:pPr>
              <a:lnSpc>
                <a:spcPct val="140000"/>
              </a:lnSpc>
            </a:pPr>
            <a:r>
              <a:rPr lang="de-DE" sz="1400" dirty="0" err="1" smtClean="0"/>
              <a:t>Consequently</a:t>
            </a:r>
            <a:r>
              <a:rPr lang="de-DE" sz="1400" dirty="0" smtClean="0"/>
              <a:t> </a:t>
            </a:r>
            <a:endParaRPr lang="de-DE" sz="1600" b="1" dirty="0" smtClean="0"/>
          </a:p>
          <a:p>
            <a:pPr>
              <a:lnSpc>
                <a:spcPct val="70000"/>
              </a:lnSpc>
            </a:pPr>
            <a:endParaRPr lang="de-DE" sz="16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Train </a:t>
            </a:r>
            <a:r>
              <a:rPr lang="de-DE" sz="1400" b="1" dirty="0" err="1" smtClean="0"/>
              <a:t>over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data</a:t>
            </a:r>
            <a:endParaRPr lang="de-DE" sz="1400" b="1" dirty="0" smtClean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But </a:t>
            </a:r>
            <a:r>
              <a:rPr lang="de-DE" sz="1400" b="1" dirty="0" err="1" smtClean="0"/>
              <a:t>how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/</a:t>
            </a:r>
            <a:r>
              <a:rPr lang="de-DE" sz="1400" b="1" dirty="0" err="1" smtClean="0"/>
              <a:t>train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convex</a:t>
            </a:r>
            <a:r>
              <a:rPr lang="de-DE" sz="1400" b="1" dirty="0" smtClean="0"/>
              <a:t> positive </a:t>
            </a:r>
            <a:r>
              <a:rPr lang="de-DE" sz="1400" b="1" dirty="0"/>
              <a:t>1-homog. </a:t>
            </a:r>
            <a:r>
              <a:rPr lang="de-DE" sz="1400" b="1" dirty="0" err="1" smtClean="0"/>
              <a:t>Function</a:t>
            </a:r>
            <a:r>
              <a:rPr lang="de-DE" sz="1400" b="1" dirty="0" smtClean="0"/>
              <a:t>         ?</a:t>
            </a:r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b="1" dirty="0" smtClean="0"/>
          </a:p>
          <a:p>
            <a:pPr>
              <a:lnSpc>
                <a:spcPct val="140000"/>
              </a:lnSpc>
            </a:pPr>
            <a:r>
              <a:rPr lang="de-DE" sz="1400" b="1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endParaRPr lang="de-DE" sz="1400" dirty="0" smtClean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781448"/>
            <a:ext cx="304800" cy="279400"/>
          </a:xfrm>
          <a:prstGeom prst="rect">
            <a:avLst/>
          </a:prstGeom>
        </p:spPr>
      </p:pic>
      <p:pic>
        <p:nvPicPr>
          <p:cNvPr id="10" name="Bild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2896"/>
            <a:ext cx="360040" cy="151595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" y="2708920"/>
            <a:ext cx="258192" cy="238331"/>
          </a:xfrm>
          <a:prstGeom prst="rect">
            <a:avLst/>
          </a:prstGeom>
        </p:spPr>
      </p:pic>
      <p:pic>
        <p:nvPicPr>
          <p:cNvPr id="14" name="Bild 1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62" y="3293616"/>
            <a:ext cx="226246" cy="207392"/>
          </a:xfrm>
          <a:prstGeom prst="rect">
            <a:avLst/>
          </a:prstGeom>
        </p:spPr>
      </p:pic>
      <p:pic>
        <p:nvPicPr>
          <p:cNvPr id="15" name="Bild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16" y="3284984"/>
            <a:ext cx="2264019" cy="207392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596370"/>
            <a:ext cx="2376264" cy="192670"/>
          </a:xfrm>
          <a:prstGeom prst="rect">
            <a:avLst/>
          </a:prstGeom>
        </p:spPr>
      </p:pic>
      <p:pic>
        <p:nvPicPr>
          <p:cNvPr id="26" name="Bild 25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97" y="3861048"/>
            <a:ext cx="271591" cy="232792"/>
          </a:xfrm>
          <a:prstGeom prst="rect">
            <a:avLst/>
          </a:prstGeom>
        </p:spPr>
      </p:pic>
      <p:pic>
        <p:nvPicPr>
          <p:cNvPr id="28" name="Bild 27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863052"/>
            <a:ext cx="2395488" cy="286028"/>
          </a:xfrm>
          <a:prstGeom prst="rect">
            <a:avLst/>
          </a:prstGeom>
        </p:spPr>
      </p:pic>
      <p:pic>
        <p:nvPicPr>
          <p:cNvPr id="30" name="Bild 29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365104"/>
            <a:ext cx="3600400" cy="252660"/>
          </a:xfrm>
          <a:prstGeom prst="rect">
            <a:avLst/>
          </a:prstGeom>
        </p:spPr>
      </p:pic>
      <p:pic>
        <p:nvPicPr>
          <p:cNvPr id="31" name="Bild 30" descr="Screen Shot 2016-05-03 at 13.39.37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797152"/>
            <a:ext cx="6668556" cy="1080120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6300192" y="5805264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section</a:t>
            </a:r>
            <a:r>
              <a:rPr lang="de-DE" sz="1200" dirty="0" smtClean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smtClean="0"/>
              <a:t>3D </a:t>
            </a:r>
            <a:r>
              <a:rPr lang="de-DE" sz="1200" dirty="0" err="1" smtClean="0"/>
              <a:t>cadastral</a:t>
            </a:r>
            <a:r>
              <a:rPr lang="de-DE" sz="1200" dirty="0" smtClean="0"/>
              <a:t> </a:t>
            </a:r>
            <a:r>
              <a:rPr lang="de-DE" sz="1200" dirty="0" err="1"/>
              <a:t>city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</a:p>
        </p:txBody>
      </p:sp>
      <p:pic>
        <p:nvPicPr>
          <p:cNvPr id="9" name="Bild 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5" y="2132856"/>
            <a:ext cx="504383" cy="232792"/>
          </a:xfrm>
          <a:prstGeom prst="rect">
            <a:avLst/>
          </a:prstGeom>
        </p:spPr>
      </p:pic>
      <p:pic>
        <p:nvPicPr>
          <p:cNvPr id="17" name="Bild 16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44" y="5957912"/>
            <a:ext cx="355600" cy="279400"/>
          </a:xfrm>
          <a:prstGeom prst="rect">
            <a:avLst/>
          </a:prstGeom>
        </p:spPr>
      </p:pic>
      <p:pic>
        <p:nvPicPr>
          <p:cNvPr id="20" name="Bild 19" descr="Screen Shot 2016-05-06 at 17.13.39.pn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56756"/>
            <a:ext cx="4228991" cy="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7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5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50000"/>
              </a:lnSpc>
            </a:pPr>
            <a:endParaRPr lang="de-DE" sz="1600" b="1" dirty="0" smtClean="0"/>
          </a:p>
          <a:p>
            <a:pPr>
              <a:lnSpc>
                <a:spcPct val="150000"/>
              </a:lnSpc>
            </a:pPr>
            <a:r>
              <a:rPr lang="de-DE" sz="1600" b="1" dirty="0" smtClean="0"/>
              <a:t>Goal: </a:t>
            </a:r>
            <a:r>
              <a:rPr lang="de-DE" sz="1400" b="1" dirty="0" err="1" smtClean="0"/>
              <a:t>Choose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good</a:t>
            </a:r>
            <a:endParaRPr lang="de-DE" sz="1400" i="1" dirty="0" smtClean="0"/>
          </a:p>
          <a:p>
            <a:pPr>
              <a:lnSpc>
                <a:spcPct val="150000"/>
              </a:lnSpc>
            </a:pPr>
            <a:r>
              <a:rPr lang="de-DE" sz="1400" dirty="0" err="1" smtClean="0"/>
              <a:t>What</a:t>
            </a:r>
            <a:r>
              <a:rPr lang="de-DE" sz="1400" dirty="0" smtClean="0"/>
              <a:t> </a:t>
            </a:r>
            <a:r>
              <a:rPr lang="de-DE" sz="1400" dirty="0" err="1" smtClean="0"/>
              <a:t>does</a:t>
            </a:r>
            <a:r>
              <a:rPr lang="de-DE" sz="1400" dirty="0" smtClean="0"/>
              <a:t>          stand </a:t>
            </a:r>
            <a:r>
              <a:rPr lang="de-DE" sz="1400" dirty="0" err="1" smtClean="0"/>
              <a:t>for</a:t>
            </a:r>
            <a:r>
              <a:rPr lang="de-DE" sz="1400" dirty="0" smtClean="0"/>
              <a:t>?</a:t>
            </a:r>
          </a:p>
          <a:p>
            <a:pPr>
              <a:lnSpc>
                <a:spcPct val="150000"/>
              </a:lnSpc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In </a:t>
            </a:r>
            <a:r>
              <a:rPr lang="de-DE" sz="1400" dirty="0" err="1" smtClean="0"/>
              <a:t>general</a:t>
            </a:r>
            <a:r>
              <a:rPr lang="de-DE" sz="1400" dirty="0" smtClean="0"/>
              <a:t>, </a:t>
            </a:r>
            <a:r>
              <a:rPr lang="de-DE" sz="1400" dirty="0" err="1" smtClean="0"/>
              <a:t>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All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directions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penelized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same -&gt; </a:t>
            </a:r>
            <a:r>
              <a:rPr lang="de-DE" sz="1400" dirty="0" err="1" smtClean="0"/>
              <a:t>sphere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More </a:t>
            </a:r>
            <a:r>
              <a:rPr lang="de-DE" sz="1400" dirty="0" err="1" smtClean="0"/>
              <a:t>elaborate</a:t>
            </a:r>
            <a:r>
              <a:rPr lang="de-DE" sz="1400" dirty="0" smtClean="0"/>
              <a:t>, </a:t>
            </a:r>
            <a:r>
              <a:rPr lang="de-DE" sz="1400" dirty="0" err="1" smtClean="0"/>
              <a:t>anisotropic</a:t>
            </a:r>
            <a:r>
              <a:rPr lang="de-DE" sz="1400" dirty="0" smtClean="0"/>
              <a:t> </a:t>
            </a:r>
            <a:r>
              <a:rPr lang="de-DE" sz="1400" dirty="0" err="1" smtClean="0"/>
              <a:t>regulizer</a:t>
            </a:r>
            <a:r>
              <a:rPr lang="de-DE" sz="1400" dirty="0" smtClean="0"/>
              <a:t>: </a:t>
            </a:r>
            <a:r>
              <a:rPr lang="de-DE" sz="1400" dirty="0" err="1" smtClean="0"/>
              <a:t>distinguishing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Normals -&gt; e.g. </a:t>
            </a:r>
            <a:r>
              <a:rPr lang="de-DE" sz="1400" dirty="0" err="1" smtClean="0"/>
              <a:t>elipse</a:t>
            </a: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de-DE" sz="1400" dirty="0" smtClean="0"/>
              <a:t>Papers </a:t>
            </a:r>
            <a:r>
              <a:rPr lang="de-DE" sz="1400" dirty="0" err="1" smtClean="0"/>
              <a:t>approach</a:t>
            </a:r>
            <a:r>
              <a:rPr lang="de-DE" sz="1400" dirty="0" smtClean="0"/>
              <a:t>: Wulf Space -&gt; </a:t>
            </a:r>
            <a:r>
              <a:rPr lang="de-DE" sz="1400" dirty="0" err="1" smtClean="0"/>
              <a:t>Convex</a:t>
            </a:r>
            <a:r>
              <a:rPr lang="de-DE" sz="1400" dirty="0" smtClean="0"/>
              <a:t> </a:t>
            </a:r>
            <a:r>
              <a:rPr lang="de-DE" sz="1400" dirty="0" err="1" smtClean="0"/>
              <a:t>shape</a:t>
            </a:r>
            <a:r>
              <a:rPr lang="de-DE" sz="1400" dirty="0" smtClean="0"/>
              <a:t> </a:t>
            </a:r>
            <a:r>
              <a:rPr lang="de-DE" sz="1400" dirty="0" err="1" smtClean="0"/>
              <a:t>trained</a:t>
            </a:r>
            <a:r>
              <a:rPr lang="de-DE" sz="1400" dirty="0" smtClean="0"/>
              <a:t> on </a:t>
            </a:r>
            <a:r>
              <a:rPr lang="de-DE" sz="1400" dirty="0" err="1" smtClean="0"/>
              <a:t>data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every</a:t>
            </a:r>
            <a:r>
              <a:rPr lang="de-DE" sz="1400" dirty="0" smtClean="0"/>
              <a:t> </a:t>
            </a:r>
            <a:r>
              <a:rPr lang="de-DE" sz="1400" dirty="0" err="1" smtClean="0"/>
              <a:t>class</a:t>
            </a:r>
            <a:r>
              <a:rPr lang="de-DE" sz="1400" dirty="0" smtClean="0"/>
              <a:t> </a:t>
            </a:r>
            <a:r>
              <a:rPr lang="de-DE" sz="1400" dirty="0" err="1" smtClean="0"/>
              <a:t>change</a:t>
            </a:r>
            <a:r>
              <a:rPr lang="de-DE" sz="1400" dirty="0" smtClean="0"/>
              <a:t> i &lt;-&gt; </a:t>
            </a:r>
            <a:r>
              <a:rPr lang="de-DE" sz="1400" dirty="0" err="1" smtClean="0"/>
              <a:t>j</a:t>
            </a: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de-DE" sz="1400" dirty="0"/>
          </a:p>
          <a:p>
            <a:pPr>
              <a:lnSpc>
                <a:spcPct val="120000"/>
              </a:lnSpc>
            </a:pPr>
            <a:endParaRPr lang="de-DE" sz="1400" dirty="0" smtClean="0"/>
          </a:p>
          <a:p>
            <a:pPr>
              <a:lnSpc>
                <a:spcPct val="120000"/>
              </a:lnSpc>
            </a:pPr>
            <a:r>
              <a:rPr lang="de-DE" sz="1400" dirty="0" err="1" smtClean="0"/>
              <a:t>Energy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</a:t>
            </a:r>
            <a:r>
              <a:rPr lang="de-DE" sz="1400" dirty="0" err="1" smtClean="0"/>
              <a:t>gets</a:t>
            </a:r>
            <a:r>
              <a:rPr lang="de-DE" sz="1400" dirty="0"/>
              <a:t>  </a:t>
            </a:r>
            <a:r>
              <a:rPr lang="de-DE" sz="1400" dirty="0" err="1" smtClean="0"/>
              <a:t>penalized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normal </a:t>
            </a:r>
            <a:r>
              <a:rPr lang="de-DE" sz="1400" dirty="0" err="1" smtClean="0"/>
              <a:t>direction</a:t>
            </a:r>
            <a:r>
              <a:rPr lang="de-DE" sz="1400" dirty="0" smtClean="0"/>
              <a:t> </a:t>
            </a:r>
            <a:r>
              <a:rPr lang="de-DE" sz="1400" i="1" dirty="0" err="1" smtClean="0"/>
              <a:t>n</a:t>
            </a:r>
            <a:r>
              <a:rPr lang="de-DE" sz="1400" i="1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value</a:t>
            </a:r>
            <a:r>
              <a:rPr lang="de-DE" sz="1400" dirty="0" smtClean="0"/>
              <a:t>          : </a:t>
            </a:r>
            <a:r>
              <a:rPr lang="de-DE" sz="1400" dirty="0" err="1" smtClean="0"/>
              <a:t>length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blue</a:t>
            </a:r>
            <a:r>
              <a:rPr lang="de-DE" sz="1400" dirty="0" smtClean="0"/>
              <a:t> </a:t>
            </a:r>
            <a:r>
              <a:rPr lang="de-DE" sz="1400" dirty="0" err="1" smtClean="0"/>
              <a:t>line</a:t>
            </a:r>
            <a:r>
              <a:rPr lang="de-DE" sz="1400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</p:txBody>
      </p:sp>
      <p:pic>
        <p:nvPicPr>
          <p:cNvPr id="19" name="Bild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09440"/>
            <a:ext cx="355600" cy="279400"/>
          </a:xfrm>
          <a:prstGeom prst="rect">
            <a:avLst/>
          </a:prstGeom>
        </p:spPr>
      </p:pic>
      <p:pic>
        <p:nvPicPr>
          <p:cNvPr id="21" name="Bild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355600" cy="279400"/>
          </a:xfrm>
          <a:prstGeom prst="rect">
            <a:avLst/>
          </a:prstGeom>
        </p:spPr>
      </p:pic>
      <p:pic>
        <p:nvPicPr>
          <p:cNvPr id="8" name="Bild 7" descr="Screen Shot 2016-05-07 at 08.27.10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2" y="3446351"/>
            <a:ext cx="4761186" cy="2142889"/>
          </a:xfrm>
          <a:prstGeom prst="rect">
            <a:avLst/>
          </a:prstGeom>
        </p:spPr>
      </p:pic>
      <p:pic>
        <p:nvPicPr>
          <p:cNvPr id="12" name="Bild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37" y="5992200"/>
            <a:ext cx="467939" cy="245111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55576" y="3472898"/>
            <a:ext cx="3087686" cy="276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Red</a:t>
            </a:r>
            <a:r>
              <a:rPr lang="de-DE" sz="1400" dirty="0"/>
              <a:t> Line &lt;</a:t>
            </a:r>
            <a:r>
              <a:rPr lang="de-DE" sz="1400" dirty="0" smtClean="0"/>
              <a:t>-</a:t>
            </a:r>
            <a:r>
              <a:rPr lang="de-DE" sz="1400" dirty="0"/>
              <a:t>&gt; Wulf Space </a:t>
            </a:r>
            <a:endParaRPr lang="de-DE" sz="1400" dirty="0" smtClean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de-DE" sz="1400" dirty="0" smtClean="0"/>
              <a:t>1</a:t>
            </a:r>
            <a:r>
              <a:rPr lang="de-DE" sz="1400" dirty="0"/>
              <a:t>. Line </a:t>
            </a:r>
            <a:r>
              <a:rPr lang="de-DE" sz="1400" dirty="0" smtClean="0"/>
              <a:t>Shape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favors</a:t>
            </a:r>
            <a:r>
              <a:rPr lang="de-DE" sz="1400" dirty="0" smtClean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orthogonal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given</a:t>
            </a:r>
            <a:r>
              <a:rPr lang="de-DE" sz="1400" dirty="0"/>
              <a:t> </a:t>
            </a:r>
            <a:r>
              <a:rPr lang="de-DE" sz="1400" dirty="0" err="1" smtClean="0"/>
              <a:t>direction</a:t>
            </a:r>
            <a:endParaRPr lang="de-DE" sz="1400" dirty="0" smtClean="0"/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fasades</a:t>
            </a:r>
            <a:endParaRPr lang="de-DE" sz="1400" dirty="0" smtClean="0"/>
          </a:p>
          <a:p>
            <a:endParaRPr lang="de-DE" sz="1400" dirty="0"/>
          </a:p>
          <a:p>
            <a:pPr marL="285750" indent="-285750">
              <a:buFont typeface="Arial"/>
              <a:buChar char="•"/>
            </a:pPr>
            <a:r>
              <a:rPr lang="de-DE" sz="1400" dirty="0" smtClean="0"/>
              <a:t>2. </a:t>
            </a:r>
            <a:r>
              <a:rPr lang="de-DE" sz="1400" dirty="0"/>
              <a:t>Half-</a:t>
            </a:r>
            <a:r>
              <a:rPr lang="de-DE" sz="1400" dirty="0" err="1"/>
              <a:t>sphere</a:t>
            </a:r>
            <a:r>
              <a:rPr lang="de-DE" sz="1400" dirty="0"/>
              <a:t> plus </a:t>
            </a:r>
            <a:r>
              <a:rPr lang="de-DE" sz="1400" dirty="0" err="1"/>
              <a:t>spherical</a:t>
            </a:r>
            <a:r>
              <a:rPr lang="de-DE" sz="1400" dirty="0"/>
              <a:t> </a:t>
            </a:r>
            <a:r>
              <a:rPr lang="de-DE" sz="1400" dirty="0" err="1"/>
              <a:t>cap</a:t>
            </a:r>
            <a:r>
              <a:rPr lang="de-DE" sz="1400" dirty="0"/>
              <a:t> </a:t>
            </a:r>
          </a:p>
          <a:p>
            <a:r>
              <a:rPr lang="de-DE" sz="1400" dirty="0" smtClean="0"/>
              <a:t>&lt;-&gt; </a:t>
            </a:r>
            <a:r>
              <a:rPr lang="de-DE" sz="1400" dirty="0" err="1"/>
              <a:t>favors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 </a:t>
            </a:r>
            <a:r>
              <a:rPr lang="de-DE" sz="1400" dirty="0" err="1"/>
              <a:t>normals</a:t>
            </a:r>
            <a:r>
              <a:rPr lang="de-DE" sz="1400" dirty="0"/>
              <a:t> </a:t>
            </a:r>
            <a:r>
              <a:rPr lang="de-DE" sz="1400" dirty="0" smtClean="0"/>
              <a:t>in </a:t>
            </a:r>
            <a:r>
              <a:rPr lang="de-DE" sz="1400" dirty="0" err="1"/>
              <a:t>alignment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 smtClean="0"/>
              <a:t>specific</a:t>
            </a:r>
            <a:r>
              <a:rPr lang="de-DE" sz="1400" dirty="0" smtClean="0"/>
              <a:t> </a:t>
            </a:r>
            <a:r>
              <a:rPr lang="de-DE" sz="1400" dirty="0" err="1"/>
              <a:t>direction</a:t>
            </a:r>
            <a:r>
              <a:rPr lang="de-DE" sz="1400" dirty="0"/>
              <a:t> </a:t>
            </a:r>
            <a:endParaRPr lang="de-DE" sz="1400" dirty="0" smtClean="0"/>
          </a:p>
          <a:p>
            <a:r>
              <a:rPr lang="de-DE" sz="1400" dirty="0" smtClean="0"/>
              <a:t>&lt;-&gt; </a:t>
            </a:r>
            <a:r>
              <a:rPr lang="de-DE" sz="1400" dirty="0" err="1" smtClean="0"/>
              <a:t>ground</a:t>
            </a:r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16051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13523"/>
            <a:ext cx="8496300" cy="972000"/>
          </a:xfrm>
        </p:spPr>
        <p:txBody>
          <a:bodyPr/>
          <a:lstStyle/>
          <a:p>
            <a:pPr lvl="0"/>
            <a:r>
              <a:rPr lang="de-DE" dirty="0"/>
              <a:t>Experiments &amp; </a:t>
            </a:r>
            <a:r>
              <a:rPr lang="de-DE" dirty="0" err="1"/>
              <a:t>Conclusion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endParaRPr lang="de-DE" sz="1600" b="1" dirty="0" smtClean="0"/>
          </a:p>
          <a:p>
            <a:pPr marL="342900" indent="-342900">
              <a:buAutoNum type="arabicPeriod" startAt="3"/>
            </a:pPr>
            <a:endParaRPr lang="de-DE" sz="1600" dirty="0"/>
          </a:p>
          <a:p>
            <a:pPr marL="342900" indent="-342900">
              <a:buAutoNum type="arabicPeriod" startAt="3"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b="1" dirty="0" smtClean="0"/>
          </a:p>
          <a:p>
            <a:pPr marL="285750" indent="-285750">
              <a:buFont typeface="Arial"/>
              <a:buChar char="•"/>
            </a:pPr>
            <a:endParaRPr lang="de-DE" sz="1600" b="1" dirty="0" smtClean="0"/>
          </a:p>
          <a:p>
            <a:endParaRPr lang="de-DE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6296" y="1187460"/>
            <a:ext cx="86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more</a:t>
            </a:r>
            <a:r>
              <a:rPr lang="de-DE" sz="1600" dirty="0" smtClean="0"/>
              <a:t> </a:t>
            </a:r>
            <a:r>
              <a:rPr lang="de-DE" sz="1600" dirty="0" err="1" smtClean="0"/>
              <a:t>accurate</a:t>
            </a:r>
            <a:r>
              <a:rPr lang="de-DE" sz="1600" dirty="0" smtClean="0"/>
              <a:t> </a:t>
            </a:r>
            <a:r>
              <a:rPr lang="de-DE" sz="1600" dirty="0" err="1" smtClean="0"/>
              <a:t>geometry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image</a:t>
            </a:r>
            <a:r>
              <a:rPr lang="de-DE" sz="1600" dirty="0" smtClean="0"/>
              <a:t> </a:t>
            </a:r>
            <a:r>
              <a:rPr lang="de-DE" sz="1600" dirty="0" err="1" smtClean="0"/>
              <a:t>segmentation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/>
              <a:t> </a:t>
            </a:r>
            <a:r>
              <a:rPr lang="de-DE" sz="1600" dirty="0" err="1" smtClean="0"/>
              <a:t>improved</a:t>
            </a:r>
            <a:r>
              <a:rPr lang="de-DE" sz="1600" dirty="0" smtClean="0"/>
              <a:t> (</a:t>
            </a:r>
            <a:r>
              <a:rPr lang="de-DE" sz="1600" dirty="0" err="1" smtClean="0"/>
              <a:t>Col</a:t>
            </a:r>
            <a:r>
              <a:rPr lang="de-DE" sz="1600" dirty="0" smtClean="0"/>
              <a:t>. 4)</a:t>
            </a:r>
            <a:endParaRPr lang="de-DE" sz="1600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6612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Raw</a:t>
            </a:r>
            <a:r>
              <a:rPr lang="de-DE" sz="1400" dirty="0" smtClean="0"/>
              <a:t> Image </a:t>
            </a:r>
            <a:r>
              <a:rPr lang="de-DE" sz="1400" dirty="0" err="1" smtClean="0"/>
              <a:t>Labeling</a:t>
            </a:r>
            <a:r>
              <a:rPr lang="de-DE" sz="1400" dirty="0" smtClean="0"/>
              <a:t> </a:t>
            </a:r>
            <a:r>
              <a:rPr lang="de-DE" sz="1400" dirty="0" err="1" smtClean="0"/>
              <a:t>confuses</a:t>
            </a:r>
            <a:r>
              <a:rPr lang="de-DE" sz="1400" dirty="0" smtClean="0"/>
              <a:t>:</a:t>
            </a:r>
          </a:p>
          <a:p>
            <a:r>
              <a:rPr lang="de-DE" sz="1400" dirty="0" err="1" smtClean="0"/>
              <a:t>Ground</a:t>
            </a:r>
            <a:r>
              <a:rPr lang="de-DE" sz="1400" dirty="0" smtClean="0"/>
              <a:t>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clutter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5796136" y="55700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TV-</a:t>
            </a:r>
            <a:r>
              <a:rPr lang="de-DE" sz="1400" dirty="0" err="1" smtClean="0"/>
              <a:t>Flux</a:t>
            </a:r>
            <a:r>
              <a:rPr lang="de-DE" sz="1400" dirty="0" smtClean="0"/>
              <a:t> (</a:t>
            </a:r>
            <a:r>
              <a:rPr lang="de-DE" sz="1400" dirty="0" err="1" smtClean="0"/>
              <a:t>standard</a:t>
            </a:r>
            <a:r>
              <a:rPr lang="de-DE" sz="1400" dirty="0" smtClean="0"/>
              <a:t>): </a:t>
            </a:r>
            <a:r>
              <a:rPr lang="de-DE" sz="1400" dirty="0" err="1" smtClean="0"/>
              <a:t>Misses</a:t>
            </a:r>
            <a:r>
              <a:rPr lang="de-DE" sz="1400" dirty="0" smtClean="0"/>
              <a:t> </a:t>
            </a: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 err="1" smtClean="0"/>
              <a:t>fully</a:t>
            </a:r>
            <a:r>
              <a:rPr lang="de-DE" sz="1400" dirty="0" smtClean="0"/>
              <a:t>,</a:t>
            </a:r>
            <a:endParaRPr lang="de-DE" sz="1400" dirty="0"/>
          </a:p>
          <a:p>
            <a:r>
              <a:rPr lang="de-DE" sz="1400" dirty="0" err="1" smtClean="0"/>
              <a:t>Particially</a:t>
            </a:r>
            <a:r>
              <a:rPr lang="de-DE" sz="1400" dirty="0" smtClean="0"/>
              <a:t> </a:t>
            </a:r>
            <a:r>
              <a:rPr lang="de-DE" sz="1400" dirty="0" err="1" smtClean="0"/>
              <a:t>facadas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roof</a:t>
            </a:r>
            <a:r>
              <a:rPr lang="de-DE" sz="1400" dirty="0" smtClean="0"/>
              <a:t> </a:t>
            </a:r>
            <a:r>
              <a:rPr lang="de-DE" sz="1400" dirty="0" err="1" smtClean="0"/>
              <a:t>structure</a:t>
            </a:r>
            <a:endParaRPr lang="de-DE" sz="1400" dirty="0"/>
          </a:p>
        </p:txBody>
      </p:sp>
      <p:cxnSp>
        <p:nvCxnSpPr>
          <p:cNvPr id="20" name="Gerade Verbindung 19"/>
          <p:cNvCxnSpPr>
            <a:stCxn id="15" idx="0"/>
          </p:cNvCxnSpPr>
          <p:nvPr/>
        </p:nvCxnSpPr>
        <p:spPr>
          <a:xfrm flipH="1" flipV="1">
            <a:off x="7380312" y="5272038"/>
            <a:ext cx="108012" cy="2980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259632" y="5157192"/>
            <a:ext cx="155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Image &amp; </a:t>
            </a:r>
            <a:r>
              <a:rPr lang="de-DE" sz="1200" dirty="0" err="1" smtClean="0"/>
              <a:t>Depth</a:t>
            </a:r>
            <a:r>
              <a:rPr lang="de-DE" sz="1200" dirty="0" smtClean="0"/>
              <a:t> </a:t>
            </a:r>
            <a:r>
              <a:rPr lang="de-DE" sz="1200" dirty="0" err="1" smtClean="0"/>
              <a:t>map</a:t>
            </a:r>
            <a:endParaRPr lang="de-DE" sz="1200" dirty="0"/>
          </a:p>
        </p:txBody>
      </p:sp>
      <p:pic>
        <p:nvPicPr>
          <p:cNvPr id="24" name="Bild 23" descr="Screen Shot 2016-05-01 at 17.59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4" y="1628800"/>
            <a:ext cx="6504949" cy="3600400"/>
          </a:xfrm>
          <a:prstGeom prst="rect">
            <a:avLst/>
          </a:prstGeom>
        </p:spPr>
      </p:pic>
      <p:cxnSp>
        <p:nvCxnSpPr>
          <p:cNvPr id="27" name="Gerade Verbindung 26"/>
          <p:cNvCxnSpPr/>
          <p:nvPr/>
        </p:nvCxnSpPr>
        <p:spPr>
          <a:xfrm flipV="1">
            <a:off x="2339752" y="5272038"/>
            <a:ext cx="1872208" cy="46121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660232" y="6207115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</p:spTree>
    <p:extLst>
      <p:ext uri="{BB962C8B-B14F-4D97-AF65-F5344CB8AC3E}">
        <p14:creationId xmlns:p14="http://schemas.microsoft.com/office/powerpoint/2010/main" val="37610506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&amp; Motivation</a:t>
            </a:r>
            <a:endParaRPr lang="de-CH" dirty="0"/>
          </a:p>
        </p:txBody>
      </p:sp>
      <p:pic>
        <p:nvPicPr>
          <p:cNvPr id="11" name="Bild 11" descr="Screen Shot 2016-04-29 at 10.59.2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21" y="975673"/>
            <a:ext cx="4283968" cy="1109740"/>
          </a:xfrm>
          <a:prstGeom prst="rect">
            <a:avLst/>
          </a:prstGeom>
        </p:spPr>
      </p:pic>
      <p:pic>
        <p:nvPicPr>
          <p:cNvPr id="12" name="Bild 12" descr="Screen Shot 2016-04-29 at 10.59.3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17" y="2600483"/>
            <a:ext cx="3384376" cy="2220822"/>
          </a:xfrm>
          <a:prstGeom prst="rect">
            <a:avLst/>
          </a:prstGeom>
        </p:spPr>
      </p:pic>
      <p:sp>
        <p:nvSpPr>
          <p:cNvPr id="13" name="Textfeld 14"/>
          <p:cNvSpPr txBox="1"/>
          <p:nvPr/>
        </p:nvSpPr>
        <p:spPr>
          <a:xfrm>
            <a:off x="4832229" y="2055793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input image </a:t>
            </a:r>
            <a:endParaRPr lang="de-DE" sz="1400" dirty="0"/>
          </a:p>
        </p:txBody>
      </p:sp>
      <p:sp>
        <p:nvSpPr>
          <p:cNvPr id="14" name="Textfeld 15"/>
          <p:cNvSpPr txBox="1"/>
          <p:nvPr/>
        </p:nvSpPr>
        <p:spPr>
          <a:xfrm>
            <a:off x="6272389" y="203604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classification</a:t>
            </a:r>
            <a:endParaRPr lang="de-DE" sz="1400" dirty="0"/>
          </a:p>
        </p:txBody>
      </p:sp>
      <p:sp>
        <p:nvSpPr>
          <p:cNvPr id="15" name="Textfeld 16"/>
          <p:cNvSpPr txBox="1"/>
          <p:nvPr/>
        </p:nvSpPr>
        <p:spPr>
          <a:xfrm>
            <a:off x="7712549" y="203604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depth map</a:t>
            </a:r>
            <a:endParaRPr lang="de-DE" sz="1400" dirty="0"/>
          </a:p>
        </p:txBody>
      </p:sp>
      <p:sp>
        <p:nvSpPr>
          <p:cNvPr id="16" name="Textfeld 17"/>
          <p:cNvSpPr txBox="1"/>
          <p:nvPr/>
        </p:nvSpPr>
        <p:spPr>
          <a:xfrm>
            <a:off x="5364088" y="5542133"/>
            <a:ext cx="4249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Result</a:t>
            </a:r>
            <a:r>
              <a:rPr lang="de-DE" sz="1400" dirty="0" smtClean="0"/>
              <a:t>: </a:t>
            </a:r>
            <a:r>
              <a:rPr lang="de-DE" sz="1400" dirty="0" err="1" smtClean="0"/>
              <a:t>Accurately</a:t>
            </a:r>
            <a:r>
              <a:rPr lang="de-DE" sz="1400" dirty="0" smtClean="0"/>
              <a:t> </a:t>
            </a:r>
            <a:r>
              <a:rPr lang="de-DE" sz="1400" dirty="0" err="1" smtClean="0"/>
              <a:t>labeled</a:t>
            </a:r>
            <a:r>
              <a:rPr lang="de-DE" sz="1400" dirty="0" smtClean="0"/>
              <a:t> 3D </a:t>
            </a:r>
            <a:r>
              <a:rPr lang="de-DE" sz="1400" dirty="0" err="1" smtClean="0"/>
              <a:t>reconstruction</a:t>
            </a:r>
            <a:endParaRPr lang="de-DE" sz="1400" dirty="0"/>
          </a:p>
        </p:txBody>
      </p:sp>
      <p:sp>
        <p:nvSpPr>
          <p:cNvPr id="10" name="Textfeld 5"/>
          <p:cNvSpPr txBox="1"/>
          <p:nvPr/>
        </p:nvSpPr>
        <p:spPr>
          <a:xfrm>
            <a:off x="6732240" y="4858163"/>
            <a:ext cx="33120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Source: Hane_Joint_3D_Scene_2013_CVPR_paper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1412776"/>
            <a:ext cx="4912946" cy="4824512"/>
          </a:xfrm>
        </p:spPr>
        <p:txBody>
          <a:bodyPr/>
          <a:lstStyle/>
          <a:p>
            <a:r>
              <a:rPr lang="en-US" dirty="0"/>
              <a:t>Both ill-posed problems: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Dense 3D </a:t>
            </a:r>
            <a:r>
              <a:rPr lang="en-US" dirty="0" smtClean="0"/>
              <a:t>modeling</a:t>
            </a:r>
            <a:endParaRPr lang="en-US" dirty="0"/>
          </a:p>
          <a:p>
            <a:r>
              <a:rPr lang="en-US" dirty="0"/>
              <a:t>Solution: </a:t>
            </a:r>
            <a:r>
              <a:rPr lang="en-US" dirty="0" err="1" smtClean="0"/>
              <a:t>regularizers</a:t>
            </a:r>
            <a:r>
              <a:rPr lang="en-US" dirty="0" smtClean="0"/>
              <a:t>, </a:t>
            </a:r>
            <a:r>
              <a:rPr lang="en-US" b="1" dirty="0"/>
              <a:t>but</a:t>
            </a:r>
            <a:r>
              <a:rPr lang="en-US" dirty="0"/>
              <a:t> it often </a:t>
            </a:r>
            <a:r>
              <a:rPr lang="en-US" dirty="0" smtClean="0"/>
              <a:t>fails</a:t>
            </a:r>
            <a:endParaRPr lang="en-US" dirty="0"/>
          </a:p>
          <a:p>
            <a:r>
              <a:rPr lang="en-US" dirty="0"/>
              <a:t>Papers approach: </a:t>
            </a:r>
          </a:p>
          <a:p>
            <a:pPr lvl="1"/>
            <a:r>
              <a:rPr lang="en-US" dirty="0"/>
              <a:t>Joint segmentation and dense </a:t>
            </a:r>
            <a:r>
              <a:rPr lang="en-US" dirty="0" smtClean="0"/>
              <a:t>reconstruction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/>
              <a:t>does this makes sense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Image </a:t>
            </a:r>
            <a:r>
              <a:rPr lang="en-US" dirty="0" smtClean="0"/>
              <a:t>segmentations</a:t>
            </a:r>
            <a:br>
              <a:rPr lang="en-US" dirty="0" smtClean="0"/>
            </a:br>
            <a:r>
              <a:rPr lang="en-US" dirty="0" smtClean="0"/>
              <a:t> -&gt; clues </a:t>
            </a:r>
            <a:r>
              <a:rPr lang="en-US" dirty="0"/>
              <a:t>about surface </a:t>
            </a:r>
            <a:r>
              <a:rPr lang="en-US" dirty="0" smtClean="0"/>
              <a:t>orientation</a:t>
            </a:r>
            <a:endParaRPr lang="en-US" dirty="0"/>
          </a:p>
          <a:p>
            <a:pPr lvl="1"/>
            <a:r>
              <a:rPr lang="en-US" dirty="0" smtClean="0"/>
              <a:t>Dense </a:t>
            </a:r>
            <a:r>
              <a:rPr lang="en-US" dirty="0"/>
              <a:t>3D </a:t>
            </a:r>
            <a:r>
              <a:rPr lang="en-US" dirty="0" smtClean="0"/>
              <a:t>reconstruction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-&gt; yields a suitable regularization for segmentation</a:t>
            </a:r>
          </a:p>
          <a:p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727043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/>
              <a:t>Volume containing the whole </a:t>
            </a:r>
            <a:r>
              <a:rPr lang="en-US" dirty="0" smtClean="0"/>
              <a:t>scene</a:t>
            </a:r>
          </a:p>
          <a:p>
            <a:pPr lvl="1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discrete voxels s</a:t>
            </a:r>
          </a:p>
          <a:p>
            <a:pPr lvl="1"/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de-CH" dirty="0" smtClean="0"/>
              <a:t>Goal </a:t>
            </a:r>
          </a:p>
          <a:p>
            <a:pPr lvl="1"/>
            <a:r>
              <a:rPr lang="de-CH" dirty="0" smtClean="0"/>
              <a:t>reconstruct surface</a:t>
            </a:r>
          </a:p>
          <a:p>
            <a:pPr lvl="1"/>
            <a:endParaRPr lang="de-CH" dirty="0"/>
          </a:p>
          <a:p>
            <a:r>
              <a:rPr lang="de-CH" dirty="0" smtClean="0"/>
              <a:t>Underlying energy function</a:t>
            </a:r>
          </a:p>
          <a:p>
            <a:pPr lvl="1"/>
            <a:r>
              <a:rPr lang="de-CH" dirty="0" smtClean="0"/>
              <a:t>minimize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 Formulation</a:t>
            </a:r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96" y="2823586"/>
            <a:ext cx="3566549" cy="30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8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10" y="2204864"/>
            <a:ext cx="4108786" cy="298511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Tradionally two areas</a:t>
            </a:r>
          </a:p>
          <a:p>
            <a:pPr lvl="1"/>
            <a:r>
              <a:rPr lang="de-CH" dirty="0" smtClean="0"/>
              <a:t>free or </a:t>
            </a:r>
            <a:r>
              <a:rPr lang="de-CH" dirty="0"/>
              <a:t>occupied </a:t>
            </a:r>
            <a:r>
              <a:rPr lang="de-CH" dirty="0" smtClean="0"/>
              <a:t>space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Paper devides into more categories</a:t>
            </a:r>
          </a:p>
          <a:p>
            <a:pPr lvl="1"/>
            <a:r>
              <a:rPr lang="de-CH" dirty="0" smtClean="0"/>
              <a:t>sky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(free space), ground, building, vegetation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clutter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Surface </a:t>
            </a:r>
          </a:p>
          <a:p>
            <a:pPr lvl="1"/>
            <a:r>
              <a:rPr lang="de-CH" dirty="0" smtClean="0"/>
              <a:t>boundaries between regions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Labels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311067"/>
            <a:ext cx="2993035" cy="1142269"/>
          </a:xfrm>
          <a:prstGeom prst="rect">
            <a:avLst/>
          </a:prstGeom>
        </p:spPr>
      </p:pic>
      <p:pic>
        <p:nvPicPr>
          <p:cNvPr id="20" name="Bild 2"/>
          <p:cNvPicPr/>
          <p:nvPr/>
        </p:nvPicPr>
        <p:blipFill>
          <a:blip r:embed="rId4"/>
          <a:stretch/>
        </p:blipFill>
        <p:spPr>
          <a:xfrm>
            <a:off x="63972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731520" y="1340768"/>
            <a:ext cx="6674760" cy="1005840"/>
            <a:chOff x="731520" y="1371600"/>
            <a:chExt cx="6674760" cy="1005840"/>
          </a:xfrm>
        </p:grpSpPr>
        <p:sp>
          <p:nvSpPr>
            <p:cNvPr id="23" name="CustomShape 10"/>
            <p:cNvSpPr/>
            <p:nvPr/>
          </p:nvSpPr>
          <p:spPr>
            <a:xfrm>
              <a:off x="3474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11"/>
            <p:cNvSpPr/>
            <p:nvPr/>
          </p:nvSpPr>
          <p:spPr>
            <a:xfrm>
              <a:off x="3798720" y="1701360"/>
              <a:ext cx="18288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2"/>
            <p:cNvSpPr/>
            <p:nvPr/>
          </p:nvSpPr>
          <p:spPr>
            <a:xfrm>
              <a:off x="367488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3"/>
            <p:cNvSpPr/>
            <p:nvPr/>
          </p:nvSpPr>
          <p:spPr>
            <a:xfrm>
              <a:off x="3992400" y="1777320"/>
              <a:ext cx="91440" cy="4017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14"/>
            <p:cNvSpPr/>
            <p:nvPr/>
          </p:nvSpPr>
          <p:spPr>
            <a:xfrm>
              <a:off x="731520" y="1371600"/>
              <a:ext cx="2239560" cy="93204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15"/>
            <p:cNvSpPr/>
            <p:nvPr/>
          </p:nvSpPr>
          <p:spPr>
            <a:xfrm>
              <a:off x="5339520" y="1618560"/>
              <a:ext cx="182880" cy="48456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16"/>
            <p:cNvSpPr/>
            <p:nvPr/>
          </p:nvSpPr>
          <p:spPr>
            <a:xfrm>
              <a:off x="5760720" y="15544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17"/>
            <p:cNvSpPr/>
            <p:nvPr/>
          </p:nvSpPr>
          <p:spPr>
            <a:xfrm>
              <a:off x="6054480" y="1783080"/>
              <a:ext cx="29376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18"/>
            <p:cNvSpPr/>
            <p:nvPr/>
          </p:nvSpPr>
          <p:spPr>
            <a:xfrm>
              <a:off x="6675120" y="161856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19"/>
            <p:cNvSpPr/>
            <p:nvPr/>
          </p:nvSpPr>
          <p:spPr>
            <a:xfrm>
              <a:off x="6877440" y="180144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0"/>
            <p:cNvSpPr/>
            <p:nvPr/>
          </p:nvSpPr>
          <p:spPr>
            <a:xfrm>
              <a:off x="7079760" y="1554480"/>
              <a:ext cx="202320" cy="5760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21"/>
            <p:cNvSpPr/>
            <p:nvPr/>
          </p:nvSpPr>
          <p:spPr>
            <a:xfrm>
              <a:off x="7203960" y="1435680"/>
              <a:ext cx="202320" cy="75888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cxnSp>
        <p:nvCxnSpPr>
          <p:cNvPr id="39" name="Straight Connector 38"/>
          <p:cNvCxnSpPr/>
          <p:nvPr/>
        </p:nvCxnSpPr>
        <p:spPr>
          <a:xfrm>
            <a:off x="6358510" y="5486157"/>
            <a:ext cx="0" cy="792088"/>
          </a:xfrm>
          <a:prstGeom prst="line">
            <a:avLst/>
          </a:prstGeom>
          <a:ln w="31750" cap="rnd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97749" y="4528170"/>
            <a:ext cx="345150" cy="936104"/>
          </a:xfrm>
          <a:prstGeom prst="straightConnector1">
            <a:avLst/>
          </a:prstGeom>
          <a:ln w="317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746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      encodes whether label i is assigned at voxel s</a:t>
            </a:r>
          </a:p>
          <a:p>
            <a:endParaRPr lang="de-CH" dirty="0"/>
          </a:p>
          <a:p>
            <a:r>
              <a:rPr lang="de-CH" dirty="0" smtClean="0"/>
              <a:t>Example:</a:t>
            </a:r>
          </a:p>
          <a:p>
            <a:pPr lvl="1"/>
            <a:r>
              <a:rPr lang="de-CH" dirty="0" smtClean="0"/>
              <a:t>simple binary case in 2D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Term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4600"/>
          </a:xfrm>
          <a:prstGeom prst="rect">
            <a:avLst/>
          </a:prstGeom>
          <a:ln>
            <a:noFill/>
          </a:ln>
        </p:spPr>
      </p:pic>
      <p:grpSp>
        <p:nvGrpSpPr>
          <p:cNvPr id="21" name="Group 20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3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12"/>
          <p:cNvSpPr/>
          <p:nvPr/>
        </p:nvSpPr>
        <p:spPr>
          <a:xfrm>
            <a:off x="2794950" y="1258920"/>
            <a:ext cx="1651880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" name="Picture 22"/>
          <p:cNvPicPr/>
          <p:nvPr/>
        </p:nvPicPr>
        <p:blipFill>
          <a:blip r:embed="rId3"/>
          <a:stretch/>
        </p:blipFill>
        <p:spPr>
          <a:xfrm>
            <a:off x="5436096" y="2636912"/>
            <a:ext cx="3236400" cy="3291480"/>
          </a:xfrm>
          <a:prstGeom prst="rect">
            <a:avLst/>
          </a:prstGeom>
          <a:ln>
            <a:noFill/>
          </a:ln>
        </p:spPr>
      </p:pic>
      <p:pic>
        <p:nvPicPr>
          <p:cNvPr id="28" name="Bild 3"/>
          <p:cNvPicPr/>
          <p:nvPr/>
        </p:nvPicPr>
        <p:blipFill>
          <a:blip r:embed="rId4"/>
          <a:stretch/>
        </p:blipFill>
        <p:spPr>
          <a:xfrm>
            <a:off x="851881" y="2775595"/>
            <a:ext cx="308043" cy="3695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341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96" y="2886253"/>
            <a:ext cx="3555587" cy="324314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de-CH" dirty="0" smtClean="0"/>
              <a:t>     encodes the local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preference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voxel s for a particular label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Negative       means a preference for occupied space </a:t>
            </a:r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Term (2)</a:t>
            </a:r>
            <a:endParaRPr lang="de-DE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0080" y="1371600"/>
            <a:ext cx="6766560" cy="1025776"/>
            <a:chOff x="640080" y="1371600"/>
            <a:chExt cx="6766560" cy="1025776"/>
          </a:xfrm>
        </p:grpSpPr>
        <p:pic>
          <p:nvPicPr>
            <p:cNvPr id="12" name="Bild 2"/>
            <p:cNvPicPr/>
            <p:nvPr/>
          </p:nvPicPr>
          <p:blipFill>
            <a:blip r:embed="rId3"/>
            <a:stretch/>
          </p:blipFill>
          <p:spPr>
            <a:xfrm>
              <a:off x="640080" y="1371600"/>
              <a:ext cx="6766560" cy="98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" name="CustomShape 12"/>
          <p:cNvSpPr/>
          <p:nvPr/>
        </p:nvSpPr>
        <p:spPr>
          <a:xfrm>
            <a:off x="2794950" y="1258920"/>
            <a:ext cx="1651880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4"/>
          <p:cNvSpPr/>
          <p:nvPr/>
        </p:nvSpPr>
        <p:spPr>
          <a:xfrm flipV="1">
            <a:off x="7246080" y="2801456"/>
            <a:ext cx="396720" cy="81648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5"/>
          <p:cNvSpPr/>
          <p:nvPr/>
        </p:nvSpPr>
        <p:spPr>
          <a:xfrm flipV="1">
            <a:off x="6819840" y="2801456"/>
            <a:ext cx="731520" cy="128016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16"/>
          <p:cNvSpPr/>
          <p:nvPr/>
        </p:nvSpPr>
        <p:spPr>
          <a:xfrm flipV="1">
            <a:off x="7629840" y="2801456"/>
            <a:ext cx="104400" cy="1152720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TextShape 17"/>
          <p:cNvSpPr txBox="1"/>
          <p:nvPr/>
        </p:nvSpPr>
        <p:spPr>
          <a:xfrm>
            <a:off x="7489440" y="2455136"/>
            <a:ext cx="15249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missing parts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" name="Bild 13"/>
          <p:cNvPicPr/>
          <p:nvPr/>
        </p:nvPicPr>
        <p:blipFill>
          <a:blip r:embed="rId4"/>
          <a:stretch/>
        </p:blipFill>
        <p:spPr>
          <a:xfrm>
            <a:off x="784151" y="2747930"/>
            <a:ext cx="319385" cy="383513"/>
          </a:xfrm>
          <a:prstGeom prst="rect">
            <a:avLst/>
          </a:prstGeom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1835696" y="3798269"/>
            <a:ext cx="380104" cy="383513"/>
            <a:chOff x="1864811" y="3798269"/>
            <a:chExt cx="380104" cy="383513"/>
          </a:xfrm>
        </p:grpSpPr>
        <p:pic>
          <p:nvPicPr>
            <p:cNvPr id="29" name="Bild 13"/>
            <p:cNvPicPr/>
            <p:nvPr/>
          </p:nvPicPr>
          <p:blipFill>
            <a:blip r:embed="rId4"/>
            <a:stretch/>
          </p:blipFill>
          <p:spPr>
            <a:xfrm>
              <a:off x="1864811" y="3798269"/>
              <a:ext cx="319385" cy="383513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CustomShape 24"/>
            <p:cNvSpPr/>
            <p:nvPr/>
          </p:nvSpPr>
          <p:spPr>
            <a:xfrm>
              <a:off x="2055683" y="3798269"/>
              <a:ext cx="189232" cy="1917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099011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 smtClean="0"/>
              <a:t>required to tackle the noise in observed data</a:t>
            </a:r>
          </a:p>
          <a:p>
            <a:endParaRPr lang="en-US" dirty="0" smtClean="0"/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Increase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surface smoothness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dirty="0" smtClean="0"/>
              <a:t>minimizes surface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Smoothness Term</a:t>
            </a:r>
            <a:endParaRPr lang="de-CH" dirty="0"/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1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8" name="Picture 17"/>
          <p:cNvPicPr/>
          <p:nvPr/>
        </p:nvPicPr>
        <p:blipFill>
          <a:blip r:embed="rId3"/>
          <a:stretch/>
        </p:blipFill>
        <p:spPr>
          <a:xfrm>
            <a:off x="5482591" y="3012245"/>
            <a:ext cx="2905834" cy="3045701"/>
          </a:xfrm>
          <a:prstGeom prst="rect">
            <a:avLst/>
          </a:prstGeom>
          <a:ln>
            <a:noFill/>
          </a:ln>
        </p:spPr>
      </p:pic>
      <p:sp>
        <p:nvSpPr>
          <p:cNvPr id="19" name="CustomShape 12"/>
          <p:cNvSpPr/>
          <p:nvPr/>
        </p:nvSpPr>
        <p:spPr>
          <a:xfrm>
            <a:off x="4466084" y="1258920"/>
            <a:ext cx="2940556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8"/>
          <p:cNvSpPr/>
          <p:nvPr/>
        </p:nvSpPr>
        <p:spPr>
          <a:xfrm>
            <a:off x="5943600" y="5303520"/>
            <a:ext cx="457200" cy="365760"/>
          </a:xfrm>
          <a:prstGeom prst="ellipse">
            <a:avLst/>
          </a:prstGeom>
          <a:noFill/>
          <a:ln w="27360">
            <a:solidFill>
              <a:srgbClr val="FF0000"/>
            </a:solidFill>
            <a:custDash>
              <a:ds d="400000" sp="400000"/>
              <a:ds d="4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Line 21"/>
          <p:cNvSpPr/>
          <p:nvPr/>
        </p:nvSpPr>
        <p:spPr>
          <a:xfrm flipV="1">
            <a:off x="5436096" y="5570111"/>
            <a:ext cx="542616" cy="487836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extShape 22"/>
          <p:cNvSpPr txBox="1"/>
          <p:nvPr/>
        </p:nvSpPr>
        <p:spPr>
          <a:xfrm>
            <a:off x="4348349" y="6037497"/>
            <a:ext cx="2333160" cy="46010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change → zero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19"/>
          <p:cNvSpPr/>
          <p:nvPr/>
        </p:nvSpPr>
        <p:spPr>
          <a:xfrm>
            <a:off x="6588224" y="4142021"/>
            <a:ext cx="457200" cy="365760"/>
          </a:xfrm>
          <a:prstGeom prst="ellipse">
            <a:avLst/>
          </a:prstGeom>
          <a:noFill/>
          <a:ln w="27360">
            <a:solidFill>
              <a:srgbClr val="FF0000"/>
            </a:solidFill>
            <a:custDash>
              <a:ds d="400000" sp="400000"/>
              <a:ds d="4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20"/>
          <p:cNvSpPr/>
          <p:nvPr/>
        </p:nvSpPr>
        <p:spPr>
          <a:xfrm flipV="1">
            <a:off x="6835213" y="3174827"/>
            <a:ext cx="545027" cy="967193"/>
          </a:xfrm>
          <a:prstGeom prst="line">
            <a:avLst/>
          </a:prstGeom>
          <a:ln w="18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TextShape 23"/>
          <p:cNvSpPr txBox="1"/>
          <p:nvPr/>
        </p:nvSpPr>
        <p:spPr>
          <a:xfrm>
            <a:off x="7380241" y="2933926"/>
            <a:ext cx="1584392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contributes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TextShape 16"/>
          <p:cNvSpPr txBox="1"/>
          <p:nvPr/>
        </p:nvSpPr>
        <p:spPr>
          <a:xfrm>
            <a:off x="5036784" y="2348880"/>
            <a:ext cx="10058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</a:t>
            </a:r>
          </a:p>
        </p:txBody>
      </p:sp>
      <p:sp>
        <p:nvSpPr>
          <p:cNvPr id="27" name="TextShape 17"/>
          <p:cNvSpPr txBox="1"/>
          <p:nvPr/>
        </p:nvSpPr>
        <p:spPr>
          <a:xfrm>
            <a:off x="5936784" y="2349240"/>
            <a:ext cx="2091600" cy="690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surface orientation</a:t>
            </a:r>
          </a:p>
        </p:txBody>
      </p:sp>
      <p:sp>
        <p:nvSpPr>
          <p:cNvPr id="29" name="CustomShape 14"/>
          <p:cNvSpPr/>
          <p:nvPr/>
        </p:nvSpPr>
        <p:spPr>
          <a:xfrm rot="10800000" flipV="1">
            <a:off x="5806786" y="1998785"/>
            <a:ext cx="1357502" cy="306715"/>
          </a:xfrm>
          <a:custGeom>
            <a:avLst/>
            <a:gdLst/>
            <a:ahLst/>
            <a:cxnLst/>
            <a:rect l="0" t="0" r="r" b="b"/>
            <a:pathLst>
              <a:path w="3558" h="510">
                <a:moveTo>
                  <a:pt x="0" y="0"/>
                </a:moveTo>
                <a:cubicBezTo>
                  <a:pt x="0" y="127"/>
                  <a:pt x="148" y="254"/>
                  <a:pt x="296" y="254"/>
                </a:cubicBezTo>
                <a:lnTo>
                  <a:pt x="1482" y="254"/>
                </a:lnTo>
                <a:cubicBezTo>
                  <a:pt x="1630" y="254"/>
                  <a:pt x="1778" y="381"/>
                  <a:pt x="1778" y="509"/>
                </a:cubicBezTo>
                <a:cubicBezTo>
                  <a:pt x="1778" y="381"/>
                  <a:pt x="1926" y="254"/>
                  <a:pt x="2074" y="254"/>
                </a:cubicBezTo>
                <a:lnTo>
                  <a:pt x="3260" y="254"/>
                </a:lnTo>
                <a:cubicBezTo>
                  <a:pt x="3408" y="254"/>
                  <a:pt x="3557" y="127"/>
                  <a:pt x="3557" y="0"/>
                </a:cubicBezTo>
              </a:path>
            </a:pathLst>
          </a:custGeom>
          <a:noFill/>
          <a:ln w="28575">
            <a:solidFill>
              <a:srgbClr val="0066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14"/>
          <p:cNvSpPr/>
          <p:nvPr/>
        </p:nvSpPr>
        <p:spPr>
          <a:xfrm rot="10800000" flipV="1">
            <a:off x="5292080" y="1988840"/>
            <a:ext cx="404192" cy="306715"/>
          </a:xfrm>
          <a:custGeom>
            <a:avLst/>
            <a:gdLst/>
            <a:ahLst/>
            <a:cxnLst/>
            <a:rect l="0" t="0" r="r" b="b"/>
            <a:pathLst>
              <a:path w="3558" h="510">
                <a:moveTo>
                  <a:pt x="0" y="0"/>
                </a:moveTo>
                <a:cubicBezTo>
                  <a:pt x="0" y="127"/>
                  <a:pt x="148" y="254"/>
                  <a:pt x="296" y="254"/>
                </a:cubicBezTo>
                <a:lnTo>
                  <a:pt x="1482" y="254"/>
                </a:lnTo>
                <a:cubicBezTo>
                  <a:pt x="1630" y="254"/>
                  <a:pt x="1778" y="381"/>
                  <a:pt x="1778" y="509"/>
                </a:cubicBezTo>
                <a:cubicBezTo>
                  <a:pt x="1778" y="381"/>
                  <a:pt x="1926" y="254"/>
                  <a:pt x="2074" y="254"/>
                </a:cubicBezTo>
                <a:lnTo>
                  <a:pt x="3260" y="254"/>
                </a:lnTo>
                <a:cubicBezTo>
                  <a:pt x="3408" y="254"/>
                  <a:pt x="3557" y="127"/>
                  <a:pt x="3557" y="0"/>
                </a:cubicBezTo>
              </a:path>
            </a:pathLst>
          </a:custGeom>
          <a:noFill/>
          <a:ln w="28575">
            <a:solidFill>
              <a:srgbClr val="0066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46295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3850" y="2823586"/>
            <a:ext cx="4912946" cy="3413702"/>
          </a:xfrm>
        </p:spPr>
        <p:txBody>
          <a:bodyPr/>
          <a:lstStyle/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Weight </a:t>
            </a:r>
            <a:endParaRPr lang="en-US" dirty="0"/>
          </a:p>
          <a:p>
            <a:pPr lvl="1"/>
            <a:r>
              <a:rPr lang="en-US" dirty="0"/>
              <a:t>make certain surface normal more/less costly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14.3.2016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A. Schneuwly, J. Oswald, T. Grundmann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Smoothness</a:t>
            </a:r>
            <a:r>
              <a:rPr lang="de-CH" dirty="0" smtClean="0"/>
              <a:t> Term (2)</a:t>
            </a:r>
            <a:endParaRPr lang="de-CH" dirty="0"/>
          </a:p>
        </p:txBody>
      </p:sp>
      <p:pic>
        <p:nvPicPr>
          <p:cNvPr id="8" name="Bild 2"/>
          <p:cNvPicPr/>
          <p:nvPr/>
        </p:nvPicPr>
        <p:blipFill>
          <a:blip r:embed="rId2"/>
          <a:stretch/>
        </p:blipFill>
        <p:spPr>
          <a:xfrm>
            <a:off x="640080" y="1371600"/>
            <a:ext cx="6766560" cy="98748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982600" y="1412776"/>
            <a:ext cx="4109040" cy="984600"/>
            <a:chOff x="2982600" y="1412776"/>
            <a:chExt cx="4109040" cy="984600"/>
          </a:xfrm>
        </p:grpSpPr>
        <p:sp>
          <p:nvSpPr>
            <p:cNvPr id="11" name="CustomShape 5"/>
            <p:cNvSpPr/>
            <p:nvPr/>
          </p:nvSpPr>
          <p:spPr>
            <a:xfrm>
              <a:off x="2982600" y="1495576"/>
              <a:ext cx="451080" cy="78912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6"/>
            <p:cNvSpPr/>
            <p:nvPr/>
          </p:nvSpPr>
          <p:spPr>
            <a:xfrm>
              <a:off x="3655080" y="1495576"/>
              <a:ext cx="11268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7"/>
            <p:cNvSpPr/>
            <p:nvPr/>
          </p:nvSpPr>
          <p:spPr>
            <a:xfrm>
              <a:off x="3986640" y="1497736"/>
              <a:ext cx="11304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8"/>
            <p:cNvSpPr/>
            <p:nvPr/>
          </p:nvSpPr>
          <p:spPr>
            <a:xfrm>
              <a:off x="4475880" y="1412776"/>
              <a:ext cx="789480" cy="9846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9"/>
            <p:cNvSpPr/>
            <p:nvPr/>
          </p:nvSpPr>
          <p:spPr>
            <a:xfrm>
              <a:off x="5542560" y="15420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6062040" y="1549216"/>
              <a:ext cx="22572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6866280" y="1552816"/>
              <a:ext cx="225360" cy="280800"/>
            </a:xfrm>
            <a:prstGeom prst="rect">
              <a:avLst/>
            </a:prstGeom>
            <a:solidFill>
              <a:srgbClr val="FFFFFF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" name="CustomShape 12"/>
          <p:cNvSpPr/>
          <p:nvPr/>
        </p:nvSpPr>
        <p:spPr>
          <a:xfrm>
            <a:off x="4466084" y="1258920"/>
            <a:ext cx="2940556" cy="1097280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" name="Picture 19"/>
          <p:cNvPicPr/>
          <p:nvPr/>
        </p:nvPicPr>
        <p:blipFill>
          <a:blip r:embed="rId3"/>
          <a:stretch/>
        </p:blipFill>
        <p:spPr>
          <a:xfrm>
            <a:off x="1187624" y="3351736"/>
            <a:ext cx="3015000" cy="1301400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/>
          <p:nvPr/>
        </p:nvPicPr>
        <p:blipFill>
          <a:blip r:embed="rId4"/>
          <a:stretch/>
        </p:blipFill>
        <p:spPr>
          <a:xfrm>
            <a:off x="5260109" y="3332633"/>
            <a:ext cx="3291840" cy="1420920"/>
          </a:xfrm>
          <a:prstGeom prst="rect">
            <a:avLst/>
          </a:prstGeom>
          <a:ln>
            <a:noFill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945931" y="3620665"/>
            <a:ext cx="216024" cy="0"/>
          </a:xfrm>
          <a:prstGeom prst="straightConnector1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945931" y="3764681"/>
            <a:ext cx="216024" cy="0"/>
          </a:xfrm>
          <a:prstGeom prst="straightConnector1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805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Screen Shot 2016-05-06 at 17.27.1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27" y="3573016"/>
            <a:ext cx="6817989" cy="208823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A. </a:t>
            </a:r>
            <a:r>
              <a:rPr lang="de-CH" dirty="0" err="1"/>
              <a:t>Schnewly</a:t>
            </a:r>
            <a:r>
              <a:rPr lang="de-CH" dirty="0"/>
              <a:t>, J. Oswald, T. Grundmann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DE" dirty="0"/>
              <a:t>18.4.2016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Method: </a:t>
            </a: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Priors</a:t>
            </a:r>
            <a:r>
              <a:rPr lang="en-GB" dirty="0" smtClean="0">
                <a:cs typeface="Arial"/>
              </a:rPr>
              <a:t>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1" y="1213520"/>
            <a:ext cx="8353500" cy="7445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Class - </a:t>
            </a:r>
            <a:r>
              <a:rPr lang="de-DE" sz="1600" b="1" dirty="0" err="1" smtClean="0"/>
              <a:t>Specific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Geometric</a:t>
            </a:r>
            <a:r>
              <a:rPr lang="de-DE" sz="1600" b="1" dirty="0" smtClean="0"/>
              <a:t> Priors</a:t>
            </a:r>
          </a:p>
          <a:p>
            <a:pPr>
              <a:lnSpc>
                <a:spcPct val="60000"/>
              </a:lnSpc>
            </a:pPr>
            <a:endParaRPr lang="de-DE" sz="1600" b="1" dirty="0" smtClean="0"/>
          </a:p>
          <a:p>
            <a:r>
              <a:rPr lang="de-DE" sz="1400" dirty="0" smtClean="0"/>
              <a:t>Goal</a:t>
            </a:r>
            <a:r>
              <a:rPr lang="de-DE" sz="1400" dirty="0"/>
              <a:t>: </a:t>
            </a:r>
            <a:r>
              <a:rPr lang="de-DE" sz="1400" dirty="0" smtClean="0"/>
              <a:t>Model </a:t>
            </a: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term</a:t>
            </a:r>
            <a:r>
              <a:rPr lang="de-DE" sz="1400" dirty="0" smtClean="0"/>
              <a:t> </a:t>
            </a:r>
            <a:endParaRPr lang="de-DE" sz="1400" b="1" dirty="0"/>
          </a:p>
          <a:p>
            <a:pPr>
              <a:lnSpc>
                <a:spcPct val="140000"/>
              </a:lnSpc>
            </a:pPr>
            <a:r>
              <a:rPr lang="de-DE" sz="1400" dirty="0" smtClean="0"/>
              <a:t>Recall:</a:t>
            </a:r>
          </a:p>
          <a:p>
            <a:endParaRPr lang="de-DE" sz="14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         </a:t>
            </a:r>
            <a:r>
              <a:rPr lang="de-DE" sz="1400" dirty="0" err="1" smtClean="0"/>
              <a:t>is</a:t>
            </a:r>
            <a:r>
              <a:rPr lang="de-DE" sz="1400" dirty="0" smtClean="0"/>
              <a:t> not </a:t>
            </a:r>
            <a:r>
              <a:rPr lang="de-DE" sz="1400" dirty="0" err="1" smtClean="0"/>
              <a:t>dependent</a:t>
            </a:r>
            <a:r>
              <a:rPr lang="de-DE" sz="1400" dirty="0" smtClean="0"/>
              <a:t> on </a:t>
            </a:r>
            <a:r>
              <a:rPr lang="de-DE" sz="1400" dirty="0" err="1" smtClean="0"/>
              <a:t>position</a:t>
            </a:r>
            <a:r>
              <a:rPr lang="de-DE" sz="1400" dirty="0" smtClean="0"/>
              <a:t> in </a:t>
            </a:r>
            <a:r>
              <a:rPr lang="de-DE" sz="1400" dirty="0" err="1" smtClean="0"/>
              <a:t>space</a:t>
            </a:r>
            <a:r>
              <a:rPr lang="de-DE" sz="1400" dirty="0" smtClean="0"/>
              <a:t> </a:t>
            </a:r>
            <a:r>
              <a:rPr lang="de-DE" sz="1400" i="1" dirty="0" smtClean="0"/>
              <a:t>s</a:t>
            </a:r>
            <a:endParaRPr lang="de-DE" sz="1400" i="1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only</a:t>
            </a:r>
            <a:r>
              <a:rPr lang="de-DE" sz="1400" dirty="0" smtClean="0"/>
              <a:t> </a:t>
            </a:r>
            <a:r>
              <a:rPr lang="de-DE" sz="1400" dirty="0" err="1" smtClean="0"/>
              <a:t>interested</a:t>
            </a:r>
            <a:r>
              <a:rPr lang="de-DE" sz="1400" dirty="0" smtClean="0"/>
              <a:t> in </a:t>
            </a:r>
            <a:r>
              <a:rPr lang="de-DE" sz="1400" dirty="0" err="1" smtClean="0"/>
              <a:t>transitions</a:t>
            </a:r>
            <a:r>
              <a:rPr lang="de-DE" sz="1400" dirty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 </a:t>
            </a:r>
            <a:r>
              <a:rPr lang="de-DE" sz="1400" dirty="0" err="1" smtClean="0"/>
              <a:t>class</a:t>
            </a:r>
            <a:r>
              <a:rPr lang="de-DE" sz="1400" dirty="0" smtClean="0"/>
              <a:t> </a:t>
            </a:r>
            <a:r>
              <a:rPr lang="de-DE" sz="1400" i="1" dirty="0" smtClean="0"/>
              <a:t>i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i="1" dirty="0" err="1" smtClean="0"/>
              <a:t>j</a:t>
            </a:r>
            <a:r>
              <a:rPr lang="de-DE" sz="1400" i="1" dirty="0" smtClean="0"/>
              <a:t> </a:t>
            </a:r>
            <a:r>
              <a:rPr lang="de-DE" sz="1400" dirty="0" smtClean="0"/>
              <a:t>-&gt; happen „</a:t>
            </a:r>
            <a:r>
              <a:rPr lang="de-DE" sz="1400" dirty="0" err="1" smtClean="0"/>
              <a:t>rarely</a:t>
            </a:r>
            <a:r>
              <a:rPr lang="de-DE" sz="1400" dirty="0" smtClean="0"/>
              <a:t>“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de-DE" sz="1400" dirty="0" err="1" smtClean="0"/>
              <a:t>Smoothness</a:t>
            </a:r>
            <a:r>
              <a:rPr lang="de-DE" sz="1400" dirty="0" smtClean="0"/>
              <a:t> </a:t>
            </a:r>
            <a:r>
              <a:rPr lang="de-DE" sz="1400" dirty="0" err="1" smtClean="0"/>
              <a:t>depends</a:t>
            </a:r>
            <a:r>
              <a:rPr lang="de-DE" sz="1400" dirty="0"/>
              <a:t> </a:t>
            </a:r>
            <a:r>
              <a:rPr lang="de-DE" sz="1400" dirty="0" smtClean="0"/>
              <a:t>on </a:t>
            </a:r>
            <a:r>
              <a:rPr lang="de-DE" sz="1400" dirty="0" err="1" smtClean="0"/>
              <a:t>change</a:t>
            </a:r>
            <a:r>
              <a:rPr lang="de-DE" sz="1400" dirty="0" smtClean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i="1" dirty="0"/>
              <a:t>i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i="1" dirty="0" err="1"/>
              <a:t>j</a:t>
            </a:r>
            <a:r>
              <a:rPr lang="de-DE" sz="1400" i="1" dirty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normal 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1400" dirty="0" smtClean="0"/>
              <a:t> Transition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classes</a:t>
            </a:r>
            <a:r>
              <a:rPr lang="de-DE" sz="1400" dirty="0" smtClean="0"/>
              <a:t> (Sky,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, </a:t>
            </a:r>
            <a:r>
              <a:rPr lang="de-DE" sz="1400" dirty="0" err="1" smtClean="0"/>
              <a:t>Ground</a:t>
            </a:r>
            <a:r>
              <a:rPr lang="de-DE" sz="1400" dirty="0" smtClean="0"/>
              <a:t>) </a:t>
            </a:r>
            <a:r>
              <a:rPr lang="de-DE" sz="1400" dirty="0" err="1" smtClean="0"/>
              <a:t>correlate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particular</a:t>
            </a:r>
            <a:r>
              <a:rPr lang="de-DE" sz="1400" dirty="0" smtClean="0"/>
              <a:t> </a:t>
            </a:r>
            <a:r>
              <a:rPr lang="de-DE" sz="1400" dirty="0" err="1" smtClean="0"/>
              <a:t>surface</a:t>
            </a:r>
            <a:r>
              <a:rPr lang="de-DE" sz="1400" dirty="0" smtClean="0"/>
              <a:t> </a:t>
            </a:r>
            <a:r>
              <a:rPr lang="de-DE" sz="1400" dirty="0" err="1" smtClean="0"/>
              <a:t>normals</a:t>
            </a:r>
            <a:endParaRPr lang="de-DE" sz="1400" dirty="0" smtClean="0"/>
          </a:p>
          <a:p>
            <a:pPr>
              <a:lnSpc>
                <a:spcPct val="20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1400" dirty="0" smtClean="0"/>
          </a:p>
          <a:p>
            <a:pPr>
              <a:lnSpc>
                <a:spcPct val="50000"/>
              </a:lnSpc>
            </a:pPr>
            <a:endParaRPr lang="de-DE" sz="1400" dirty="0"/>
          </a:p>
          <a:p>
            <a:r>
              <a:rPr lang="de-DE" sz="1400" dirty="0" err="1" smtClean="0"/>
              <a:t>Examples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/>
              <a:t>Sky &lt;-&gt; </a:t>
            </a:r>
            <a:r>
              <a:rPr lang="de-DE" sz="1400" dirty="0" err="1"/>
              <a:t>Ground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 smtClean="0"/>
              <a:t>upwards</a:t>
            </a:r>
            <a:r>
              <a:rPr lang="de-DE" sz="1400" dirty="0" smtClean="0"/>
              <a:t>    /    </a:t>
            </a:r>
            <a:r>
              <a:rPr lang="de-DE" sz="1400" dirty="0"/>
              <a:t>Sky &lt;-&gt;  </a:t>
            </a:r>
            <a:r>
              <a:rPr lang="de-DE" sz="1400" dirty="0" err="1"/>
              <a:t>Fasade</a:t>
            </a:r>
            <a:r>
              <a:rPr lang="de-DE" sz="1400" dirty="0"/>
              <a:t>  -&gt;  Normal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/>
              <a:t>horizontly</a:t>
            </a:r>
            <a:r>
              <a:rPr lang="de-DE" sz="1400" dirty="0"/>
              <a:t> </a:t>
            </a:r>
            <a:endParaRPr lang="de-DE" sz="1400" dirty="0" smtClean="0"/>
          </a:p>
          <a:p>
            <a:pPr marL="342900" lvl="2" indent="-342900">
              <a:buFont typeface="Arial"/>
              <a:buChar char="•"/>
            </a:pPr>
            <a:r>
              <a:rPr lang="de-DE" sz="1400" dirty="0" smtClean="0"/>
              <a:t>Sky </a:t>
            </a:r>
            <a:r>
              <a:rPr lang="de-DE" sz="1400" dirty="0"/>
              <a:t>&lt;-&gt; </a:t>
            </a:r>
            <a:r>
              <a:rPr lang="de-DE" sz="1400" dirty="0" err="1"/>
              <a:t>Ground</a:t>
            </a:r>
            <a:r>
              <a:rPr lang="de-DE" sz="1400" dirty="0"/>
              <a:t> -&gt; </a:t>
            </a:r>
            <a:r>
              <a:rPr lang="de-DE" sz="1400" dirty="0" err="1"/>
              <a:t>No</a:t>
            </a:r>
            <a:r>
              <a:rPr lang="de-DE" sz="1400" dirty="0"/>
              <a:t> normal </a:t>
            </a:r>
            <a:r>
              <a:rPr lang="de-DE" sz="1400" dirty="0" err="1"/>
              <a:t>pointing</a:t>
            </a:r>
            <a:r>
              <a:rPr lang="de-DE" sz="1400" dirty="0"/>
              <a:t> </a:t>
            </a:r>
            <a:r>
              <a:rPr lang="de-DE" sz="1400" dirty="0" err="1"/>
              <a:t>downwards</a:t>
            </a: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lvl="2" indent="-342900">
              <a:lnSpc>
                <a:spcPct val="150000"/>
              </a:lnSpc>
              <a:buFont typeface="Arial"/>
              <a:buChar char="•"/>
            </a:pPr>
            <a:endParaRPr lang="de-DE" sz="140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/>
              <a:t> </a:t>
            </a:r>
            <a:endParaRPr lang="de-DE" sz="1400" dirty="0"/>
          </a:p>
        </p:txBody>
      </p:sp>
      <p:pic>
        <p:nvPicPr>
          <p:cNvPr id="7" name="Bild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72" y="1637432"/>
            <a:ext cx="304800" cy="279400"/>
          </a:xfrm>
          <a:prstGeom prst="rect">
            <a:avLst/>
          </a:prstGeom>
        </p:spPr>
      </p:pic>
      <p:pic>
        <p:nvPicPr>
          <p:cNvPr id="3" name="Bild 2" descr="Screen Shot 2016-05-06 at 17.13.39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1" y="1412776"/>
            <a:ext cx="4228991" cy="61606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72000" y="218511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Data Term</a:t>
            </a:r>
            <a:endParaRPr lang="de-DE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7524328" y="213285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Regularization</a:t>
            </a:r>
            <a:endParaRPr lang="de-DE" sz="1400" dirty="0" smtClean="0"/>
          </a:p>
        </p:txBody>
      </p:sp>
      <p:cxnSp>
        <p:nvCxnSpPr>
          <p:cNvPr id="11" name="Gerade Verbindung 10"/>
          <p:cNvCxnSpPr>
            <a:stCxn id="8" idx="0"/>
          </p:cNvCxnSpPr>
          <p:nvPr/>
        </p:nvCxnSpPr>
        <p:spPr>
          <a:xfrm flipV="1">
            <a:off x="5364088" y="1999770"/>
            <a:ext cx="553132" cy="18534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7524328" y="1999770"/>
            <a:ext cx="504057" cy="16153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508104" y="2112020"/>
            <a:ext cx="58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de-DE" dirty="0">
              <a:solidFill>
                <a:srgbClr val="008000"/>
              </a:solidFill>
            </a:endParaRPr>
          </a:p>
        </p:txBody>
      </p:sp>
      <p:pic>
        <p:nvPicPr>
          <p:cNvPr id="10" name="Bild 9" descr="Screen Shot 2016-05-07 at 09.16.55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924944"/>
            <a:ext cx="2195736" cy="295580"/>
          </a:xfrm>
          <a:prstGeom prst="rect">
            <a:avLst/>
          </a:prstGeom>
        </p:spPr>
      </p:pic>
      <p:pic>
        <p:nvPicPr>
          <p:cNvPr id="19" name="Bild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575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00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ANNESOSWALD@C02MM7RBFGYT3PP7" val="59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_s  template TPT1  env TPENV1  fore 0  back 16777215  eqnno 10"/>
  <p:tag name="FILENAME" val="TP_tmp"/>
  <p:tag name="ORIGWIDTH" val="14"/>
  <p:tag name="PICTUREFILESIZE" val="220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Z^{ij} \stackrel{def}{=} \int _{n \in \mathbb{S}^2} exp(-\psi^{ij}(n^{ij}_s)) dn  template TPT1  env TPENV1  fore 0  back 16777215  eqnno 11"/>
  <p:tag name="FILENAME" val="TP_tmp"/>
  <p:tag name="ORIGWIDTH" val="134"/>
  <p:tag name="PICTUREFILESIZE" val="1216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= \psi^{ij}(n) + log Z^{ij} - logP(i \leftrightarrow j)  template TPT1  env TPENV1  fore 0  back 16777215  eqnno 12"/>
  <p:tag name="FILENAME" val="TP_tmp"/>
  <p:tag name="ORIGWIDTH" val="171"/>
  <p:tag name="PICTUREFILESIZE" val="113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(n)  template TPT1  env TPENV1  fore 0  back 16777215  eqnno 1"/>
  <p:tag name="FILENAME" val="TP_tmp"/>
  <p:tag name="ORIGWIDTH" val="26"/>
  <p:tag name="PICTUREFILESIZE" val="31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^{ij}  template TPT1  env TPENV1  fore 0  back 16777215  eqnno 2"/>
  <p:tag name="FILENAME" val="TP_tmp"/>
  <p:tag name="ORIGWIDTH" val="14"/>
  <p:tag name="PICTUREFILESIZE" val="186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si(n)  template TPT1  env TPENV1  fore 0  back 16777215  eqnno 3"/>
  <p:tag name="FILENAME" val="TP_tmp"/>
  <p:tag name="ORIGWIDTH" val="21"/>
  <p:tag name="PICTUREFILESIZE" val="24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_{i \leftrightarrow j}  template TPT1  env TPENV1  fore 0  back 16777215  eqnno 4"/>
  <p:tag name="FILENAME" val="TP_tmp"/>
  <p:tag name="ORIGWIDTH" val="19"/>
  <p:tag name="PICTUREFILESIZE" val="18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n^{ij}_s  template TPT1  env TPENV1  fore 0  back 16777215  eqnno 5"/>
  <p:tag name="FILENAME" val="TP_tmp"/>
  <p:tag name="ORIGWIDTH" val="13"/>
  <p:tag name="PICTUREFILESIZE" val="20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hi^{ij}  template TPT1  env TPENV1  fore 0  back 16777215  eqnno 3"/>
  <p:tag name="FILENAME" val="TP_tmp"/>
  <p:tag name="ORIGWIDTH" val="12"/>
  <p:tag name="PICTUREFILESIZE" val="18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) =  P(n^{ij}_s| s_{i \leftrightarrow j})P(i \leftrightarrow j)  template TPT1  env TPENV1  fore 0  back 16777215  eqnno 6"/>
  <p:tag name="FILENAME" val="TP_tmp"/>
  <p:tag name="ORIGWIDTH" val="131"/>
  <p:tag name="PICTUREFILESIZE" val="92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n^{ij}_s| s_{i \leftrightarrow j}) = exp(- \psi^{ij}(n^{ij}_s))/Z^{ij}  template TPT1  env TPENV1  fore 0  back 16777215  eqnno 7"/>
  <p:tag name="FILENAME" val="TP_tmp"/>
  <p:tag name="ORIGWIDTH" val="148"/>
  <p:tag name="PICTUREFILESIZE" val="11140"/>
</p:tagLst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0</TotalTime>
  <Words>798</Words>
  <Application>Microsoft Office PowerPoint</Application>
  <PresentationFormat>On-screen Show (4:3)</PresentationFormat>
  <Paragraphs>208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Wingdings</vt:lpstr>
      <vt:lpstr>Zapf Dingbats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Joint 3D Scene Reconstruction and Class Segmentation </vt:lpstr>
      <vt:lpstr>Problem &amp; Motivation</vt:lpstr>
      <vt:lpstr>Problem Formulation</vt:lpstr>
      <vt:lpstr>Labels</vt:lpstr>
      <vt:lpstr>Data Term</vt:lpstr>
      <vt:lpstr>Data Term (2)</vt:lpstr>
      <vt:lpstr>Smoothness Term</vt:lpstr>
      <vt:lpstr>Smoothness Term (2)</vt:lpstr>
      <vt:lpstr>Method: Training the Priors </vt:lpstr>
      <vt:lpstr>Method: Training the Priors </vt:lpstr>
      <vt:lpstr>Method: Training the Priors </vt:lpstr>
      <vt:lpstr>Experiments &amp; Conclusion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Recognition with Deep Networks</dc:title>
  <dc:creator>Tobias Grundmann</dc:creator>
  <cp:lastModifiedBy>Share</cp:lastModifiedBy>
  <cp:revision>171</cp:revision>
  <cp:lastPrinted>2013-06-08T11:22:51Z</cp:lastPrinted>
  <dcterms:created xsi:type="dcterms:W3CDTF">2016-03-14T07:21:16Z</dcterms:created>
  <dcterms:modified xsi:type="dcterms:W3CDTF">2016-05-08T18:20:55Z</dcterms:modified>
</cp:coreProperties>
</file>